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sldIdLst>
    <p:sldId id="509" r:id="rId2"/>
    <p:sldId id="461" r:id="rId3"/>
    <p:sldId id="489" r:id="rId4"/>
    <p:sldId id="490" r:id="rId5"/>
    <p:sldId id="510" r:id="rId6"/>
    <p:sldId id="49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2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8B6BC55E-C648-4D49-8B78-42C55832F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BFAC5-A69D-4855-9F1E-1BB0D40ECCE7}" type="slidenum">
              <a:rPr lang="en-US"/>
              <a:pPr/>
              <a:t>1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6A0F2-FA55-49EE-9A71-64D7A5799657}" type="slidenum">
              <a:rPr lang="en-US"/>
              <a:pPr/>
              <a:t>2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ABAE0-000C-4381-9287-A52BCA1451F0}" type="slidenum">
              <a:rPr lang="en-US"/>
              <a:pPr/>
              <a:t>3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68B7A-E6DA-47B6-B840-C39FEA2FB493}" type="slidenum">
              <a:rPr lang="en-US"/>
              <a:pPr/>
              <a:t>4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E20C1-9385-4653-AE2D-E761347D46CB}" type="slidenum">
              <a:rPr lang="en-US"/>
              <a:pPr/>
              <a:t>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94D21-6180-48DB-80A6-0AACA615EB15}" type="slidenum">
              <a:rPr lang="en-US"/>
              <a:pPr/>
              <a:t>6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BFC75-72FC-4564-BAB5-3546E3DE3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96C8-50A0-45F2-A151-9D6753FEB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6605-70F8-4D38-8467-F8C17F725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E7A1BE-A1E0-48B6-9B73-B8DABB8F7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20CC0-9B71-44EF-BC44-12D39ADF6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A8DFD-9B82-4BDD-98F8-0DBE47A9B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29838-14EC-4AE2-929E-4C2DA12A3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CD526-BFC7-497C-8B11-46E4E9A6C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6D83-269B-46B2-B507-492794285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8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E82C7-77C4-4C15-981A-DD9596D24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933B-F535-4E9A-A366-BCFB57596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E047-57AE-4326-9F4B-91E56A12F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8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3451-FAB1-4F51-9682-FE3DE9991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78E0C6-D6F7-4E76-A5DE-3A105B3846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Gravity Method</a:t>
            </a: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67944"/>
            <a:ext cx="8134350" cy="2861056"/>
          </a:xfrm>
        </p:spPr>
        <p:txBody>
          <a:bodyPr/>
          <a:lstStyle/>
          <a:p>
            <a:r>
              <a:rPr lang="en-US" sz="2400" b="1" dirty="0"/>
              <a:t>Potential </a:t>
            </a:r>
            <a:r>
              <a:rPr lang="en-US" sz="2400" b="1" dirty="0" smtClean="0"/>
              <a:t>fie</a:t>
            </a:r>
            <a:r>
              <a:rPr lang="en-US" sz="2800" b="1" dirty="0" smtClean="0"/>
              <a:t>ld.</a:t>
            </a:r>
            <a:endParaRPr lang="en-US" sz="2800" b="1" dirty="0" smtClean="0"/>
          </a:p>
          <a:p>
            <a:r>
              <a:rPr lang="en-US" sz="2000" dirty="0" smtClean="0"/>
              <a:t>Strength </a:t>
            </a:r>
            <a:r>
              <a:rPr lang="en-US" sz="2000" dirty="0"/>
              <a:t>and direction of field depend on position of observation within the field</a:t>
            </a:r>
            <a:r>
              <a:rPr lang="en-US" sz="2000" dirty="0" smtClean="0"/>
              <a:t>.</a:t>
            </a:r>
            <a:endParaRPr lang="ar-IQ" sz="2000" dirty="0" smtClean="0"/>
          </a:p>
          <a:p>
            <a:r>
              <a:rPr lang="en-US" sz="2000" dirty="0" smtClean="0"/>
              <a:t>For </a:t>
            </a:r>
            <a:r>
              <a:rPr lang="en-US" sz="2000" dirty="0"/>
              <a:t>gravity field, lines of are directed toward the center of the earth</a:t>
            </a:r>
            <a:r>
              <a:rPr lang="en-US" sz="2400" dirty="0" smtClean="0"/>
              <a:t>.</a:t>
            </a:r>
            <a:endParaRPr lang="ar-IQ" sz="2400" dirty="0" smtClean="0"/>
          </a:p>
        </p:txBody>
      </p:sp>
      <p:pic>
        <p:nvPicPr>
          <p:cNvPr id="354314" name="Picture 10" descr="4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" t="45139" r="51039" b="13410"/>
          <a:stretch/>
        </p:blipFill>
        <p:spPr>
          <a:xfrm>
            <a:off x="1676400" y="3200400"/>
            <a:ext cx="493498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pPr rtl="1"/>
            <a:r>
              <a:rPr lang="en-US" sz="2400" dirty="0"/>
              <a:t>According to Newton's law: any two bodies that exist in nature between them have a force of attraction that is directly proportional to the product of the two masses and inversely proportional to the square of the distance between </a:t>
            </a:r>
            <a:r>
              <a:rPr lang="en-US" sz="2000" dirty="0"/>
              <a:t>them.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b="1" dirty="0"/>
              <a:t>F = G m</a:t>
            </a:r>
            <a:r>
              <a:rPr lang="en-US" sz="2400" b="1" baseline="-25000" dirty="0"/>
              <a:t>1</a:t>
            </a:r>
            <a:r>
              <a:rPr lang="en-US" sz="2400" b="1" dirty="0"/>
              <a:t>m</a:t>
            </a:r>
            <a:r>
              <a:rPr lang="en-US" sz="2400" b="1" baseline="-25000" dirty="0"/>
              <a:t>2</a:t>
            </a:r>
            <a:r>
              <a:rPr lang="en-US" sz="2400" b="1" dirty="0"/>
              <a:t>/r</a:t>
            </a:r>
            <a:r>
              <a:rPr lang="en-US" sz="2400" b="1" baseline="30000" dirty="0"/>
              <a:t>2</a:t>
            </a:r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400" baseline="300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r>
              <a:rPr lang="en-US" sz="2400" dirty="0"/>
              <a:t>F = force of attraction</a:t>
            </a:r>
          </a:p>
          <a:p>
            <a:pPr marL="669925" lvl="1" indent="-325438">
              <a:lnSpc>
                <a:spcPct val="80000"/>
              </a:lnSpc>
              <a:buFontTx/>
              <a:buNone/>
            </a:pPr>
            <a:r>
              <a:rPr lang="en-US" sz="2400" dirty="0"/>
              <a:t>G = universal gravitational constant (6.67 x 10</a:t>
            </a:r>
            <a:r>
              <a:rPr lang="en-US" sz="2400" baseline="30000" dirty="0"/>
              <a:t>-11</a:t>
            </a:r>
            <a:r>
              <a:rPr lang="en-US" sz="2400" dirty="0"/>
              <a:t> Nm</a:t>
            </a:r>
            <a:r>
              <a:rPr lang="en-US" sz="2400" baseline="30000" dirty="0"/>
              <a:t>2</a:t>
            </a:r>
            <a:r>
              <a:rPr lang="en-US" sz="2400" dirty="0"/>
              <a:t>/kg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669925" lvl="1" indent="-325438">
              <a:lnSpc>
                <a:spcPct val="80000"/>
              </a:lnSpc>
              <a:buFontTx/>
              <a:buNone/>
            </a:pPr>
            <a:r>
              <a:rPr lang="en-US" sz="1800" dirty="0"/>
              <a:t>m</a:t>
            </a:r>
            <a:r>
              <a:rPr lang="en-US" sz="1800" baseline="-25000" dirty="0"/>
              <a:t>1 </a:t>
            </a:r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sz="1800" dirty="0"/>
              <a:t> = mass of 2 objects</a:t>
            </a:r>
          </a:p>
          <a:p>
            <a:pPr marL="669925" lvl="1" indent="-325438">
              <a:lnSpc>
                <a:spcPct val="80000"/>
              </a:lnSpc>
              <a:buFontTx/>
              <a:buNone/>
            </a:pPr>
            <a:r>
              <a:rPr lang="en-US" sz="1800" dirty="0"/>
              <a:t>r = distance between the centers of </a:t>
            </a:r>
            <a:r>
              <a:rPr lang="en-US" sz="1800" dirty="0" smtClean="0"/>
              <a:t>mass</a:t>
            </a:r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r>
              <a:rPr lang="en-US" sz="2000" dirty="0"/>
              <a:t>Note the units: F – Newton, m1 and m2 – kg, r -- meters</a:t>
            </a:r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baseline="30000" dirty="0"/>
          </a:p>
          <a:p>
            <a:pPr marL="669925" lvl="1" indent="-325438">
              <a:lnSpc>
                <a:spcPct val="80000"/>
              </a:lnSpc>
              <a:buFontTx/>
              <a:buNone/>
            </a:pPr>
            <a:endParaRPr lang="en-US" sz="2000" baseline="30000" dirty="0"/>
          </a:p>
        </p:txBody>
      </p:sp>
      <p:pic>
        <p:nvPicPr>
          <p:cNvPr id="384006" name="Picture 6" descr="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3" t="50259" r="49231" b="8812"/>
          <a:stretch/>
        </p:blipFill>
        <p:spPr>
          <a:xfrm>
            <a:off x="4648200" y="5334000"/>
            <a:ext cx="4321628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433299"/>
            <a:ext cx="3276600" cy="852576"/>
          </a:xfrm>
        </p:spPr>
        <p:txBody>
          <a:bodyPr/>
          <a:lstStyle/>
          <a:p>
            <a:r>
              <a:rPr lang="en-US" sz="2400" b="1" dirty="0"/>
              <a:t>Earth’s Gravity Field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4114800"/>
            <a:ext cx="7620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587" y="1302874"/>
            <a:ext cx="7848600" cy="4525963"/>
          </a:xfrm>
        </p:spPr>
        <p:txBody>
          <a:bodyPr/>
          <a:lstStyle/>
          <a:p>
            <a:pPr marL="533400" indent="-533400" algn="r" rtl="1"/>
            <a:r>
              <a:rPr lang="en-US" sz="2400" dirty="0"/>
              <a:t>Gravitational acceleration is derived from Newton's second law of motion </a:t>
            </a:r>
            <a:r>
              <a:rPr lang="ar-IQ" sz="2400" dirty="0" smtClean="0"/>
              <a:t>:</a:t>
            </a:r>
            <a:endParaRPr lang="en-US" sz="2400" dirty="0"/>
          </a:p>
          <a:p>
            <a:pPr marL="533400" indent="-533400"/>
            <a:r>
              <a:rPr lang="en-US" sz="2400" dirty="0"/>
              <a:t>F = m</a:t>
            </a:r>
            <a:r>
              <a:rPr lang="en-US" sz="2400" baseline="-25000" dirty="0"/>
              <a:t>1</a:t>
            </a:r>
            <a:r>
              <a:rPr lang="en-US" sz="2400" dirty="0"/>
              <a:t>a</a:t>
            </a:r>
            <a:endParaRPr lang="en-US" sz="2400" baseline="30000" dirty="0"/>
          </a:p>
          <a:p>
            <a:pPr marL="801688" lvl="1" indent="-457200">
              <a:buFontTx/>
              <a:buNone/>
            </a:pPr>
            <a:r>
              <a:rPr lang="ar-IQ" sz="2400" dirty="0" smtClean="0"/>
              <a:t>   </a:t>
            </a:r>
            <a:r>
              <a:rPr lang="en-US" sz="2400" dirty="0" smtClean="0"/>
              <a:t>a</a:t>
            </a:r>
            <a:r>
              <a:rPr lang="en-US" sz="2400" dirty="0"/>
              <a:t>= F/m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ar-IQ" sz="2400" dirty="0" smtClean="0"/>
              <a:t>  </a:t>
            </a:r>
          </a:p>
          <a:p>
            <a:pPr marL="801688" lvl="1" indent="-457200">
              <a:buFontTx/>
              <a:buNone/>
            </a:pPr>
            <a:r>
              <a:rPr lang="ar-IQ" sz="2400" dirty="0"/>
              <a:t> </a:t>
            </a:r>
            <a:r>
              <a:rPr lang="ar-IQ" sz="2400" dirty="0" smtClean="0"/>
              <a:t>  </a:t>
            </a:r>
            <a:r>
              <a:rPr lang="en-US" sz="2400" dirty="0" smtClean="0"/>
              <a:t>F=G*m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pPr marL="801688" lvl="1" indent="-457200">
              <a:buFontTx/>
              <a:buNone/>
            </a:pPr>
            <a:r>
              <a:rPr lang="ar-IQ" sz="2400" dirty="0" smtClean="0"/>
              <a:t>   </a:t>
            </a:r>
            <a:r>
              <a:rPr lang="en-US" sz="2400" dirty="0" smtClean="0"/>
              <a:t>a=Gm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pPr marL="801688" lvl="1" indent="-457200"/>
            <a:endParaRPr lang="en-US" sz="2400" baseline="30000" dirty="0"/>
          </a:p>
          <a:p>
            <a:pPr marL="801688" lvl="1" indent="-457200"/>
            <a:endParaRPr lang="en-US" sz="2400" baseline="30000" dirty="0"/>
          </a:p>
        </p:txBody>
      </p:sp>
      <p:pic>
        <p:nvPicPr>
          <p:cNvPr id="387078" name="Picture 6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2" r="37727" b="69803"/>
          <a:stretch>
            <a:fillRect/>
          </a:stretch>
        </p:blipFill>
        <p:spPr>
          <a:xfrm>
            <a:off x="1162050" y="4960429"/>
            <a:ext cx="2133600" cy="1563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1" name="Picture 9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33038"/>
          <a:stretch>
            <a:fillRect/>
          </a:stretch>
        </p:blipFill>
        <p:spPr>
          <a:xfrm>
            <a:off x="3867150" y="2332268"/>
            <a:ext cx="4724400" cy="2576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83" name="Text Box 11"/>
          <p:cNvSpPr txBox="1">
            <a:spLocks noChangeArrowheads="1"/>
          </p:cNvSpPr>
          <p:nvPr/>
        </p:nvSpPr>
        <p:spPr bwMode="auto">
          <a:xfrm>
            <a:off x="4648200" y="41910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7085" name="Text Box 13"/>
          <p:cNvSpPr txBox="1">
            <a:spLocks noChangeArrowheads="1"/>
          </p:cNvSpPr>
          <p:nvPr/>
        </p:nvSpPr>
        <p:spPr bwMode="auto">
          <a:xfrm>
            <a:off x="1123950" y="3752328"/>
            <a:ext cx="2743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For the Earth, use g for gravity acceleration, M for its mass, we have: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21119"/>
            <a:ext cx="3276600" cy="852576"/>
          </a:xfrm>
        </p:spPr>
        <p:txBody>
          <a:bodyPr/>
          <a:lstStyle/>
          <a:p>
            <a:r>
              <a:rPr lang="en-US" sz="2400" b="1" dirty="0"/>
              <a:t>Earth’s Gravity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6553200" cy="2758009"/>
          </a:xfrm>
        </p:spPr>
        <p:txBody>
          <a:bodyPr/>
          <a:lstStyle/>
          <a:p>
            <a:pPr algn="l" rtl="1">
              <a:lnSpc>
                <a:spcPct val="150000"/>
              </a:lnSpc>
            </a:pPr>
            <a:r>
              <a:rPr lang="en-US" sz="2400" dirty="0"/>
              <a:t>When we assume that the Earth is perfectly spherical (with a radius R=6371 km), the gravitational acceleration can be estimated: Note: The Earth's mass is estimated at 5.9742 x 1024 kg.</a:t>
            </a:r>
            <a:endParaRPr lang="en-US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76800" y="914400"/>
            <a:ext cx="3276600" cy="8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/>
              <a:t>Earth’s Gravity Field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096784"/>
            <a:ext cx="7543800" cy="4114800"/>
          </a:xfrm>
        </p:spPr>
        <p:txBody>
          <a:bodyPr/>
          <a:lstStyle/>
          <a:p>
            <a:pPr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Considering that the Earth's mass and radius are constants, the gravitational acceleration of objects at the Earth's surface is estimated at 9.83 m/s2 The gravitational acceleration (g) on ​​the surface of the Earth is a constant amount, regardless of the mass of the object The farther an object is from the surface of the Earth, the less its gravitational acceleration (why: because of the increase in distance)</a:t>
            </a:r>
            <a:endParaRPr lang="en-US" sz="2400" baseline="30000" dirty="0"/>
          </a:p>
        </p:txBody>
      </p:sp>
      <p:pic>
        <p:nvPicPr>
          <p:cNvPr id="391172" name="Picture 4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810000"/>
            <a:ext cx="5181600" cy="2308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413157"/>
            <a:ext cx="3276600" cy="852576"/>
          </a:xfrm>
        </p:spPr>
        <p:txBody>
          <a:bodyPr/>
          <a:lstStyle/>
          <a:p>
            <a:r>
              <a:rPr lang="en-US" sz="2400" b="1" dirty="0"/>
              <a:t>Earth’s Gravity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297</Words>
  <Application>Microsoft Office PowerPoint</Application>
  <PresentationFormat>عرض على الشاشة (3:4)‏</PresentationFormat>
  <Paragraphs>37</Paragraphs>
  <Slides>6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Default Design</vt:lpstr>
      <vt:lpstr>عرض تقديمي في PowerPoint</vt:lpstr>
      <vt:lpstr>عرض تقديمي في PowerPoint</vt:lpstr>
      <vt:lpstr>Earth’s Gravity Field</vt:lpstr>
      <vt:lpstr>Earth’s Gravity Field</vt:lpstr>
      <vt:lpstr>When we assume that the Earth is perfectly spherical (with a radius R=6371 km), the gravitational acceleration can be estimated: Note: The Earth's mass is estimated at 5.9742 x 1024 kg.</vt:lpstr>
      <vt:lpstr>Earth’s Gravity Field</vt:lpstr>
    </vt:vector>
  </TitlesOfParts>
  <Company>MicroTech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Igneous Activity  Earth  -  Chapter 4</dc:title>
  <dc:creator>Stan &amp; Cindy Hatfield</dc:creator>
  <cp:lastModifiedBy>Maher</cp:lastModifiedBy>
  <cp:revision>264</cp:revision>
  <cp:lastPrinted>1601-01-01T00:00:00Z</cp:lastPrinted>
  <dcterms:created xsi:type="dcterms:W3CDTF">2000-12-18T00:31:17Z</dcterms:created>
  <dcterms:modified xsi:type="dcterms:W3CDTF">2022-10-21T17:26:12Z</dcterms:modified>
</cp:coreProperties>
</file>